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581" r:id="rId2"/>
    <p:sldId id="578" r:id="rId3"/>
    <p:sldId id="607" r:id="rId4"/>
    <p:sldId id="608" r:id="rId5"/>
    <p:sldId id="605" r:id="rId6"/>
    <p:sldId id="606" r:id="rId7"/>
    <p:sldId id="602" r:id="rId8"/>
    <p:sldId id="609" r:id="rId9"/>
    <p:sldId id="611" r:id="rId10"/>
    <p:sldId id="610" r:id="rId11"/>
    <p:sldId id="613" r:id="rId12"/>
    <p:sldId id="612" r:id="rId13"/>
    <p:sldId id="614"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1" autoAdjust="0"/>
    <p:restoredTop sz="91387" autoAdjust="0"/>
  </p:normalViewPr>
  <p:slideViewPr>
    <p:cSldViewPr>
      <p:cViewPr varScale="1">
        <p:scale>
          <a:sx n="126" d="100"/>
          <a:sy n="126" d="100"/>
        </p:scale>
        <p:origin x="200" y="189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2/8/18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655851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7:25-40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pPr algn="ctr"/>
            <a:r>
              <a:rPr lang="en-US" sz="2800" b="1" spc="60" dirty="0" smtClean="0">
                <a:solidFill>
                  <a:srgbClr val="FFFF00"/>
                </a:solidFill>
                <a:latin typeface="Times New Roman" charset="0"/>
                <a:ea typeface="Times New Roman" charset="0"/>
                <a:cs typeface="Times New Roman" charset="0"/>
              </a:rPr>
              <a:t>Having a divided interest...</a:t>
            </a:r>
            <a:endParaRPr lang="en-AU" sz="2800" b="1"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51947" y="465103"/>
            <a:ext cx="8274274"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those who are not married, </a:t>
            </a:r>
            <a:r>
              <a:rPr lang="en-US" sz="2500" smtClean="0">
                <a:solidFill>
                  <a:srgbClr val="FFFF00"/>
                </a:solidFill>
                <a:latin typeface="Times New Roman" charset="0"/>
                <a:ea typeface="Times New Roman" charset="0"/>
                <a:cs typeface="Times New Roman" charset="0"/>
              </a:rPr>
              <a:t>but considering marriage:</a:t>
            </a:r>
            <a:endParaRPr lang="en-US"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33384" y="816823"/>
            <a:ext cx="84990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p:txBody>
      </p:sp>
      <p:sp>
        <p:nvSpPr>
          <p:cNvPr id="16" name="TextBox 15"/>
          <p:cNvSpPr txBox="1"/>
          <p:nvPr/>
        </p:nvSpPr>
        <p:spPr>
          <a:xfrm>
            <a:off x="8307" y="2945810"/>
            <a:ext cx="9135693"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Always putting God 1</a:t>
            </a:r>
            <a:r>
              <a:rPr lang="en-US" sz="2200" baseline="30000" dirty="0" smtClean="0">
                <a:solidFill>
                  <a:schemeClr val="bg1"/>
                </a:solidFill>
                <a:latin typeface="Times New Roman" charset="0"/>
                <a:ea typeface="Times New Roman" charset="0"/>
                <a:cs typeface="Times New Roman" charset="0"/>
              </a:rPr>
              <a:t>st</a:t>
            </a:r>
            <a:r>
              <a:rPr lang="en-US" sz="2200" dirty="0" smtClean="0">
                <a:solidFill>
                  <a:schemeClr val="bg1"/>
                </a:solidFill>
                <a:latin typeface="Times New Roman" charset="0"/>
                <a:ea typeface="Times New Roman" charset="0"/>
                <a:cs typeface="Times New Roman" charset="0"/>
              </a:rPr>
              <a:t>.  Our primary purpose is to serve God (please God)</a:t>
            </a:r>
          </a:p>
        </p:txBody>
      </p:sp>
      <p:sp>
        <p:nvSpPr>
          <p:cNvPr id="21" name="TextBox 20"/>
          <p:cNvSpPr txBox="1"/>
          <p:nvPr/>
        </p:nvSpPr>
        <p:spPr>
          <a:xfrm>
            <a:off x="2339752" y="3414941"/>
            <a:ext cx="6685310"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Together, we live a life of service to God.  God is always first. (Living, loving, serving God and others)</a:t>
            </a:r>
          </a:p>
        </p:txBody>
      </p:sp>
      <p:sp>
        <p:nvSpPr>
          <p:cNvPr id="13" name="TextBox 12"/>
          <p:cNvSpPr txBox="1"/>
          <p:nvPr/>
        </p:nvSpPr>
        <p:spPr>
          <a:xfrm>
            <a:off x="36764" y="1139107"/>
            <a:ext cx="1833938" cy="86177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the widows:</a:t>
            </a:r>
          </a:p>
        </p:txBody>
      </p:sp>
      <p:sp>
        <p:nvSpPr>
          <p:cNvPr id="15" name="TextBox 14"/>
          <p:cNvSpPr txBox="1"/>
          <p:nvPr/>
        </p:nvSpPr>
        <p:spPr>
          <a:xfrm>
            <a:off x="1259632" y="1228032"/>
            <a:ext cx="769633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marriage relationship does not continue beyond the grave</a:t>
            </a:r>
          </a:p>
        </p:txBody>
      </p:sp>
      <p:sp>
        <p:nvSpPr>
          <p:cNvPr id="22" name="TextBox 21"/>
          <p:cNvSpPr txBox="1"/>
          <p:nvPr/>
        </p:nvSpPr>
        <p:spPr>
          <a:xfrm>
            <a:off x="1215162" y="1998968"/>
            <a:ext cx="6874237" cy="954107"/>
          </a:xfrm>
          <a:prstGeom prst="rect">
            <a:avLst/>
          </a:prstGeom>
          <a:noFill/>
          <a:ln w="22225">
            <a:solidFill>
              <a:srgbClr val="FFFF00"/>
            </a:solidFill>
          </a:ln>
        </p:spPr>
        <p:txBody>
          <a:bodyPr wrap="square" rtlCol="0">
            <a:spAutoFit/>
          </a:bodyPr>
          <a:lstStyle/>
          <a:p>
            <a:pPr algn="ctr"/>
            <a:r>
              <a:rPr lang="en-US" sz="2800" b="1" spc="60" dirty="0" smtClean="0">
                <a:solidFill>
                  <a:srgbClr val="FFFF00"/>
                </a:solidFill>
                <a:latin typeface="Times New Roman" charset="0"/>
                <a:ea typeface="Times New Roman" charset="0"/>
                <a:cs typeface="Times New Roman" charset="0"/>
              </a:rPr>
              <a:t>Living with an eternal perspective </a:t>
            </a:r>
            <a:r>
              <a:rPr lang="mr-IN" sz="2800" b="1" spc="60" dirty="0" smtClean="0">
                <a:solidFill>
                  <a:srgbClr val="FFFF00"/>
                </a:solidFill>
                <a:latin typeface="Times New Roman" charset="0"/>
                <a:ea typeface="Times New Roman" charset="0"/>
                <a:cs typeface="Times New Roman" charset="0"/>
              </a:rPr>
              <a:t>–</a:t>
            </a:r>
            <a:r>
              <a:rPr lang="en-US" sz="2800" b="1" spc="60" dirty="0" smtClean="0">
                <a:solidFill>
                  <a:srgbClr val="FFFF00"/>
                </a:solidFill>
                <a:latin typeface="Times New Roman" charset="0"/>
                <a:ea typeface="Times New Roman" charset="0"/>
                <a:cs typeface="Times New Roman" charset="0"/>
              </a:rPr>
              <a:t> undivided devotion to God</a:t>
            </a:r>
            <a:endParaRPr lang="en-AU" sz="2800" b="1" spc="60" dirty="0" smtClean="0">
              <a:solidFill>
                <a:srgbClr val="FFFF00"/>
              </a:solidFill>
              <a:latin typeface="Times New Roman" charset="0"/>
              <a:ea typeface="Times New Roman" charset="0"/>
              <a:cs typeface="Times New Roman" charset="0"/>
            </a:endParaRPr>
          </a:p>
        </p:txBody>
      </p:sp>
      <p:sp>
        <p:nvSpPr>
          <p:cNvPr id="23" name="TextBox 22"/>
          <p:cNvSpPr txBox="1"/>
          <p:nvPr/>
        </p:nvSpPr>
        <p:spPr>
          <a:xfrm>
            <a:off x="53666" y="3360852"/>
            <a:ext cx="2430102" cy="769441"/>
          </a:xfrm>
          <a:prstGeom prst="rect">
            <a:avLst/>
          </a:prstGeom>
          <a:noFill/>
          <a:ln w="15875">
            <a:noFill/>
          </a:ln>
        </p:spPr>
        <p:txBody>
          <a:bodyPr wrap="square" rtlCol="0">
            <a:spAutoFit/>
          </a:bodyPr>
          <a:lstStyle/>
          <a:p>
            <a:r>
              <a:rPr lang="en-US" sz="2200" smtClean="0">
                <a:solidFill>
                  <a:srgbClr val="FFFF00"/>
                </a:solidFill>
                <a:latin typeface="Times New Roman" charset="0"/>
                <a:ea typeface="Times New Roman" charset="0"/>
                <a:cs typeface="Times New Roman" charset="0"/>
              </a:rPr>
              <a:t>Marriage (eternal perspective):</a:t>
            </a:r>
            <a:endParaRPr lang="en-US" sz="2200" dirty="0" smtClean="0">
              <a:solidFill>
                <a:srgbClr val="FFFF00"/>
              </a:solidFill>
              <a:latin typeface="Times New Roman" charset="0"/>
              <a:ea typeface="Times New Roman" charset="0"/>
              <a:cs typeface="Times New Roman" charset="0"/>
            </a:endParaRPr>
          </a:p>
        </p:txBody>
      </p:sp>
      <p:sp>
        <p:nvSpPr>
          <p:cNvPr id="24" name="TextBox 23"/>
          <p:cNvSpPr txBox="1"/>
          <p:nvPr/>
        </p:nvSpPr>
        <p:spPr>
          <a:xfrm>
            <a:off x="62778" y="4184382"/>
            <a:ext cx="2276974" cy="769441"/>
          </a:xfrm>
          <a:prstGeom prst="rect">
            <a:avLst/>
          </a:prstGeom>
          <a:noFill/>
          <a:ln w="15875">
            <a:noFill/>
          </a:ln>
        </p:spPr>
        <p:txBody>
          <a:bodyPr wrap="square" rtlCol="0">
            <a:spAutoFit/>
          </a:bodyPr>
          <a:lstStyle/>
          <a:p>
            <a:r>
              <a:rPr lang="en-US" sz="2200" smtClean="0">
                <a:solidFill>
                  <a:srgbClr val="FFFF00"/>
                </a:solidFill>
                <a:latin typeface="Times New Roman" charset="0"/>
                <a:ea typeface="Times New Roman" charset="0"/>
                <a:cs typeface="Times New Roman" charset="0"/>
              </a:rPr>
              <a:t>Marriage (worldly </a:t>
            </a:r>
            <a:r>
              <a:rPr lang="en-US" sz="2200" dirty="0" smtClean="0">
                <a:solidFill>
                  <a:srgbClr val="FFFF00"/>
                </a:solidFill>
                <a:latin typeface="Times New Roman" charset="0"/>
                <a:ea typeface="Times New Roman" charset="0"/>
                <a:cs typeface="Times New Roman" charset="0"/>
              </a:rPr>
              <a:t>perspective):</a:t>
            </a:r>
          </a:p>
        </p:txBody>
      </p:sp>
      <p:sp>
        <p:nvSpPr>
          <p:cNvPr id="25" name="TextBox 24"/>
          <p:cNvSpPr txBox="1"/>
          <p:nvPr/>
        </p:nvSpPr>
        <p:spPr>
          <a:xfrm>
            <a:off x="2339752" y="4238471"/>
            <a:ext cx="6586664"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Primary focus is the marriage / family itself</a:t>
            </a:r>
          </a:p>
        </p:txBody>
      </p:sp>
    </p:spTree>
    <p:extLst>
      <p:ext uri="{BB962C8B-B14F-4D97-AF65-F5344CB8AC3E}">
        <p14:creationId xmlns:p14="http://schemas.microsoft.com/office/powerpoint/2010/main" val="42569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3" grpId="0"/>
      <p:bldP spid="24" grpId="0"/>
      <p:bldP spid="2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dirty="0">
                <a:solidFill>
                  <a:schemeClr val="bg1"/>
                </a:solidFill>
                <a:latin typeface="Comic Sans MS" charset="0"/>
                <a:ea typeface="Comic Sans MS" charset="0"/>
                <a:cs typeface="Comic Sans MS" charset="0"/>
              </a:rPr>
              <a:t>29 </a:t>
            </a:r>
            <a:r>
              <a:rPr lang="en-AU" sz="2800" dirty="0">
                <a:solidFill>
                  <a:schemeClr val="bg1"/>
                </a:solidFill>
                <a:latin typeface="Comic Sans MS" charset="0"/>
                <a:ea typeface="Comic Sans MS" charset="0"/>
                <a:cs typeface="Comic Sans MS" charset="0"/>
              </a:rPr>
              <a:t>This is what I mean, brothers:  the appointed time has grown very short.  From now on, let those who have wives live as though they had none, </a:t>
            </a:r>
            <a:r>
              <a:rPr lang="en-AU" sz="2800" b="1" baseline="30000" dirty="0">
                <a:solidFill>
                  <a:schemeClr val="bg1"/>
                </a:solidFill>
                <a:latin typeface="Comic Sans MS" charset="0"/>
                <a:ea typeface="Comic Sans MS" charset="0"/>
                <a:cs typeface="Comic Sans MS" charset="0"/>
              </a:rPr>
              <a:t>30 </a:t>
            </a:r>
            <a:r>
              <a:rPr lang="en-AU" sz="2800" dirty="0">
                <a:solidFill>
                  <a:schemeClr val="bg1"/>
                </a:solidFill>
                <a:latin typeface="Comic Sans MS" charset="0"/>
                <a:ea typeface="Comic Sans MS" charset="0"/>
                <a:cs typeface="Comic Sans MS" charset="0"/>
              </a:rPr>
              <a:t>and those who mourn as though they were not mourning, and those who rejoice as though they were not rejoicing, and those who buy as though they had no goods, </a:t>
            </a:r>
            <a:r>
              <a:rPr lang="en-AU" sz="2800" b="1" baseline="30000" dirty="0">
                <a:solidFill>
                  <a:schemeClr val="bg1"/>
                </a:solidFill>
                <a:latin typeface="Comic Sans MS" charset="0"/>
                <a:ea typeface="Comic Sans MS" charset="0"/>
                <a:cs typeface="Comic Sans MS" charset="0"/>
              </a:rPr>
              <a:t>31 </a:t>
            </a:r>
            <a:r>
              <a:rPr lang="en-AU" sz="2800" dirty="0">
                <a:solidFill>
                  <a:schemeClr val="bg1"/>
                </a:solidFill>
                <a:latin typeface="Comic Sans MS" charset="0"/>
                <a:ea typeface="Comic Sans MS" charset="0"/>
                <a:cs typeface="Comic Sans MS" charset="0"/>
              </a:rPr>
              <a:t>and those who deal with the world as though they had no dealings with it.  For the present form of this world is passing away. </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134691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3759" y="0"/>
            <a:ext cx="8274274"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those who are not married, </a:t>
            </a:r>
            <a:r>
              <a:rPr lang="en-US" sz="2500" smtClean="0">
                <a:solidFill>
                  <a:srgbClr val="FFFF00"/>
                </a:solidFill>
                <a:latin typeface="Times New Roman" charset="0"/>
                <a:ea typeface="Times New Roman" charset="0"/>
                <a:cs typeface="Times New Roman" charset="0"/>
              </a:rPr>
              <a:t>but considering marriage:</a:t>
            </a:r>
            <a:endParaRPr lang="en-US"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21572" y="351720"/>
            <a:ext cx="84990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p:txBody>
      </p:sp>
      <p:sp>
        <p:nvSpPr>
          <p:cNvPr id="16" name="TextBox 15"/>
          <p:cNvSpPr txBox="1"/>
          <p:nvPr/>
        </p:nvSpPr>
        <p:spPr>
          <a:xfrm>
            <a:off x="-3505" y="2480707"/>
            <a:ext cx="9135693"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Always putting God 1</a:t>
            </a:r>
            <a:r>
              <a:rPr lang="en-US" sz="2200" baseline="30000" dirty="0" smtClean="0">
                <a:solidFill>
                  <a:schemeClr val="bg1"/>
                </a:solidFill>
                <a:latin typeface="Times New Roman" charset="0"/>
                <a:ea typeface="Times New Roman" charset="0"/>
                <a:cs typeface="Times New Roman" charset="0"/>
              </a:rPr>
              <a:t>st</a:t>
            </a:r>
            <a:r>
              <a:rPr lang="en-US" sz="2200" dirty="0" smtClean="0">
                <a:solidFill>
                  <a:schemeClr val="bg1"/>
                </a:solidFill>
                <a:latin typeface="Times New Roman" charset="0"/>
                <a:ea typeface="Times New Roman" charset="0"/>
                <a:cs typeface="Times New Roman" charset="0"/>
              </a:rPr>
              <a:t>.  Our primary purpose is to serve God (please God)</a:t>
            </a:r>
          </a:p>
        </p:txBody>
      </p:sp>
      <p:sp>
        <p:nvSpPr>
          <p:cNvPr id="21" name="TextBox 20"/>
          <p:cNvSpPr txBox="1"/>
          <p:nvPr/>
        </p:nvSpPr>
        <p:spPr>
          <a:xfrm>
            <a:off x="2327940" y="2949838"/>
            <a:ext cx="6685310"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Together, we live a life of service to God.  God is always first. (Living, loving, serving God and others)</a:t>
            </a:r>
          </a:p>
        </p:txBody>
      </p:sp>
      <p:sp>
        <p:nvSpPr>
          <p:cNvPr id="13" name="TextBox 12"/>
          <p:cNvSpPr txBox="1"/>
          <p:nvPr/>
        </p:nvSpPr>
        <p:spPr>
          <a:xfrm>
            <a:off x="24952" y="674004"/>
            <a:ext cx="1833938" cy="86177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the widows:</a:t>
            </a:r>
          </a:p>
        </p:txBody>
      </p:sp>
      <p:sp>
        <p:nvSpPr>
          <p:cNvPr id="15" name="TextBox 14"/>
          <p:cNvSpPr txBox="1"/>
          <p:nvPr/>
        </p:nvSpPr>
        <p:spPr>
          <a:xfrm>
            <a:off x="1247820" y="762929"/>
            <a:ext cx="769633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marriage relationship does not continue beyond the grave</a:t>
            </a:r>
          </a:p>
        </p:txBody>
      </p:sp>
      <p:sp>
        <p:nvSpPr>
          <p:cNvPr id="22" name="TextBox 21"/>
          <p:cNvSpPr txBox="1"/>
          <p:nvPr/>
        </p:nvSpPr>
        <p:spPr>
          <a:xfrm>
            <a:off x="1403648" y="1531562"/>
            <a:ext cx="6176962" cy="954107"/>
          </a:xfrm>
          <a:prstGeom prst="rect">
            <a:avLst/>
          </a:prstGeom>
          <a:noFill/>
          <a:ln w="22225">
            <a:solidFill>
              <a:srgbClr val="FFFF00"/>
            </a:solidFill>
          </a:ln>
        </p:spPr>
        <p:txBody>
          <a:bodyPr wrap="square" rtlCol="0">
            <a:spAutoFit/>
          </a:bodyPr>
          <a:lstStyle/>
          <a:p>
            <a:pPr algn="ctr"/>
            <a:r>
              <a:rPr lang="en-US" sz="2800" spc="60" dirty="0" smtClean="0">
                <a:solidFill>
                  <a:srgbClr val="FFFF00"/>
                </a:solidFill>
                <a:latin typeface="Times New Roman" charset="0"/>
                <a:ea typeface="Times New Roman" charset="0"/>
                <a:cs typeface="Times New Roman" charset="0"/>
              </a:rPr>
              <a:t>Living with an eternal perspective </a:t>
            </a:r>
            <a:r>
              <a:rPr lang="mr-IN" sz="2800" spc="60" dirty="0" smtClean="0">
                <a:solidFill>
                  <a:srgbClr val="FFFF00"/>
                </a:solidFill>
                <a:latin typeface="Times New Roman" charset="0"/>
                <a:ea typeface="Times New Roman" charset="0"/>
                <a:cs typeface="Times New Roman" charset="0"/>
              </a:rPr>
              <a:t>–</a:t>
            </a:r>
            <a:r>
              <a:rPr lang="en-US" sz="2800" spc="60" dirty="0" smtClean="0">
                <a:solidFill>
                  <a:srgbClr val="FFFF00"/>
                </a:solidFill>
                <a:latin typeface="Times New Roman" charset="0"/>
                <a:ea typeface="Times New Roman" charset="0"/>
                <a:cs typeface="Times New Roman" charset="0"/>
              </a:rPr>
              <a:t> undivided devotion to God</a:t>
            </a:r>
            <a:endParaRPr lang="en-AU" sz="2800" spc="60" dirty="0" smtClean="0">
              <a:solidFill>
                <a:srgbClr val="FFFF00"/>
              </a:solidFill>
              <a:latin typeface="Times New Roman" charset="0"/>
              <a:ea typeface="Times New Roman" charset="0"/>
              <a:cs typeface="Times New Roman" charset="0"/>
            </a:endParaRPr>
          </a:p>
        </p:txBody>
      </p:sp>
      <p:sp>
        <p:nvSpPr>
          <p:cNvPr id="23" name="TextBox 22"/>
          <p:cNvSpPr txBox="1"/>
          <p:nvPr/>
        </p:nvSpPr>
        <p:spPr>
          <a:xfrm>
            <a:off x="41854" y="2895749"/>
            <a:ext cx="2430102" cy="769441"/>
          </a:xfrm>
          <a:prstGeom prst="rect">
            <a:avLst/>
          </a:prstGeom>
          <a:noFill/>
          <a:ln w="15875">
            <a:noFill/>
          </a:ln>
        </p:spPr>
        <p:txBody>
          <a:bodyPr wrap="square" rtlCol="0">
            <a:spAutoFit/>
          </a:bodyPr>
          <a:lstStyle/>
          <a:p>
            <a:r>
              <a:rPr lang="en-US" sz="2200" smtClean="0">
                <a:solidFill>
                  <a:srgbClr val="FFFF00"/>
                </a:solidFill>
                <a:latin typeface="Times New Roman" charset="0"/>
                <a:ea typeface="Times New Roman" charset="0"/>
                <a:cs typeface="Times New Roman" charset="0"/>
              </a:rPr>
              <a:t>Marriage (eternal perspective):</a:t>
            </a:r>
            <a:endParaRPr lang="en-US" sz="2200" dirty="0" smtClean="0">
              <a:solidFill>
                <a:srgbClr val="FFFF00"/>
              </a:solidFill>
              <a:latin typeface="Times New Roman" charset="0"/>
              <a:ea typeface="Times New Roman" charset="0"/>
              <a:cs typeface="Times New Roman" charset="0"/>
            </a:endParaRPr>
          </a:p>
        </p:txBody>
      </p:sp>
      <p:sp>
        <p:nvSpPr>
          <p:cNvPr id="24" name="TextBox 23"/>
          <p:cNvSpPr txBox="1"/>
          <p:nvPr/>
        </p:nvSpPr>
        <p:spPr>
          <a:xfrm>
            <a:off x="50966" y="3719279"/>
            <a:ext cx="2276974" cy="769441"/>
          </a:xfrm>
          <a:prstGeom prst="rect">
            <a:avLst/>
          </a:prstGeom>
          <a:noFill/>
          <a:ln w="15875">
            <a:noFill/>
          </a:ln>
        </p:spPr>
        <p:txBody>
          <a:bodyPr wrap="square" rtlCol="0">
            <a:spAutoFit/>
          </a:bodyPr>
          <a:lstStyle/>
          <a:p>
            <a:r>
              <a:rPr lang="en-US" sz="2200" smtClean="0">
                <a:solidFill>
                  <a:srgbClr val="FFFF00"/>
                </a:solidFill>
                <a:latin typeface="Times New Roman" charset="0"/>
                <a:ea typeface="Times New Roman" charset="0"/>
                <a:cs typeface="Times New Roman" charset="0"/>
              </a:rPr>
              <a:t>Marriage (worldly </a:t>
            </a:r>
            <a:r>
              <a:rPr lang="en-US" sz="2200" dirty="0" smtClean="0">
                <a:solidFill>
                  <a:srgbClr val="FFFF00"/>
                </a:solidFill>
                <a:latin typeface="Times New Roman" charset="0"/>
                <a:ea typeface="Times New Roman" charset="0"/>
                <a:cs typeface="Times New Roman" charset="0"/>
              </a:rPr>
              <a:t>perspective):</a:t>
            </a:r>
          </a:p>
        </p:txBody>
      </p:sp>
      <p:sp>
        <p:nvSpPr>
          <p:cNvPr id="25" name="TextBox 24"/>
          <p:cNvSpPr txBox="1"/>
          <p:nvPr/>
        </p:nvSpPr>
        <p:spPr>
          <a:xfrm>
            <a:off x="2327940" y="3773368"/>
            <a:ext cx="6586664"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Primary focus is the marriage / family itself</a:t>
            </a:r>
          </a:p>
        </p:txBody>
      </p:sp>
      <p:sp>
        <p:nvSpPr>
          <p:cNvPr id="17" name="TextBox 16"/>
          <p:cNvSpPr txBox="1"/>
          <p:nvPr/>
        </p:nvSpPr>
        <p:spPr>
          <a:xfrm>
            <a:off x="16264" y="4469509"/>
            <a:ext cx="9115924"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Everything in this life is temporary (even emotions and relationships)</a:t>
            </a:r>
            <a:endParaRPr lang="en-US" sz="22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0" y="4801716"/>
            <a:ext cx="9132187" cy="430887"/>
          </a:xfrm>
          <a:prstGeom prst="rect">
            <a:avLst/>
          </a:prstGeom>
          <a:noFill/>
          <a:ln w="15875">
            <a:noFill/>
          </a:ln>
        </p:spPr>
        <p:txBody>
          <a:bodyPr wrap="square" rtlCol="0">
            <a:spAutoFit/>
          </a:bodyPr>
          <a:lstStyle/>
          <a:p>
            <a:pPr algn="ctr"/>
            <a:r>
              <a:rPr lang="en-US" sz="2200" dirty="0" smtClean="0">
                <a:solidFill>
                  <a:srgbClr val="FFFF00"/>
                </a:solidFill>
                <a:latin typeface="Times New Roman" charset="0"/>
                <a:ea typeface="Times New Roman" charset="0"/>
                <a:cs typeface="Times New Roman" charset="0"/>
              </a:rPr>
              <a:t>If I put my family first, I cannot be </a:t>
            </a:r>
            <a:r>
              <a:rPr lang="en-US" sz="2200" smtClean="0">
                <a:solidFill>
                  <a:srgbClr val="FFFF00"/>
                </a:solidFill>
                <a:latin typeface="Times New Roman" charset="0"/>
                <a:ea typeface="Times New Roman" charset="0"/>
                <a:cs typeface="Times New Roman" charset="0"/>
              </a:rPr>
              <a:t>a disciple of Jesus</a:t>
            </a:r>
            <a:endParaRPr lang="en-US" sz="22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3505" y="5089748"/>
            <a:ext cx="9115924"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Eternity is to be with our Lord, whom we love more than </a:t>
            </a:r>
            <a:r>
              <a:rPr lang="en-US" sz="2200" smtClean="0">
                <a:solidFill>
                  <a:schemeClr val="bg1"/>
                </a:solidFill>
                <a:latin typeface="Times New Roman" charset="0"/>
                <a:ea typeface="Times New Roman" charset="0"/>
                <a:cs typeface="Times New Roman" charset="0"/>
              </a:rPr>
              <a:t>any other</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39986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3759" y="0"/>
            <a:ext cx="8274274"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those who are not married, </a:t>
            </a:r>
            <a:r>
              <a:rPr lang="en-US" sz="2500" smtClean="0">
                <a:solidFill>
                  <a:srgbClr val="FFFF00"/>
                </a:solidFill>
                <a:latin typeface="Times New Roman" charset="0"/>
                <a:ea typeface="Times New Roman" charset="0"/>
                <a:cs typeface="Times New Roman" charset="0"/>
              </a:rPr>
              <a:t>but considering marriage:</a:t>
            </a:r>
            <a:endParaRPr lang="en-US"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21572" y="351720"/>
            <a:ext cx="84990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p:txBody>
      </p:sp>
      <p:sp>
        <p:nvSpPr>
          <p:cNvPr id="16" name="TextBox 15"/>
          <p:cNvSpPr txBox="1"/>
          <p:nvPr/>
        </p:nvSpPr>
        <p:spPr>
          <a:xfrm>
            <a:off x="-23274" y="2365674"/>
            <a:ext cx="9135693"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Always putting God 1</a:t>
            </a:r>
            <a:r>
              <a:rPr lang="en-US" sz="2200" baseline="30000" dirty="0" smtClean="0">
                <a:solidFill>
                  <a:schemeClr val="bg1"/>
                </a:solidFill>
                <a:latin typeface="Times New Roman" charset="0"/>
                <a:ea typeface="Times New Roman" charset="0"/>
                <a:cs typeface="Times New Roman" charset="0"/>
              </a:rPr>
              <a:t>st</a:t>
            </a:r>
            <a:r>
              <a:rPr lang="en-US" sz="2200" dirty="0" smtClean="0">
                <a:solidFill>
                  <a:schemeClr val="bg1"/>
                </a:solidFill>
                <a:latin typeface="Times New Roman" charset="0"/>
                <a:ea typeface="Times New Roman" charset="0"/>
                <a:cs typeface="Times New Roman" charset="0"/>
              </a:rPr>
              <a:t>.  Our primary purpose is to serve God (please God)</a:t>
            </a:r>
          </a:p>
        </p:txBody>
      </p:sp>
      <p:sp>
        <p:nvSpPr>
          <p:cNvPr id="21" name="TextBox 20"/>
          <p:cNvSpPr txBox="1"/>
          <p:nvPr/>
        </p:nvSpPr>
        <p:spPr>
          <a:xfrm>
            <a:off x="2308171" y="2834805"/>
            <a:ext cx="6685310"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Together, we live a life of service to God.  God is always first. (Living, loving, serving God and others)</a:t>
            </a:r>
          </a:p>
        </p:txBody>
      </p:sp>
      <p:sp>
        <p:nvSpPr>
          <p:cNvPr id="13" name="TextBox 12"/>
          <p:cNvSpPr txBox="1"/>
          <p:nvPr/>
        </p:nvSpPr>
        <p:spPr>
          <a:xfrm>
            <a:off x="24952" y="674004"/>
            <a:ext cx="1833938" cy="86177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the widows:</a:t>
            </a:r>
          </a:p>
        </p:txBody>
      </p:sp>
      <p:sp>
        <p:nvSpPr>
          <p:cNvPr id="15" name="TextBox 14"/>
          <p:cNvSpPr txBox="1"/>
          <p:nvPr/>
        </p:nvSpPr>
        <p:spPr>
          <a:xfrm>
            <a:off x="1249925" y="723877"/>
            <a:ext cx="769633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marriage relationship does not continue beyond the grave</a:t>
            </a:r>
          </a:p>
        </p:txBody>
      </p:sp>
      <p:sp>
        <p:nvSpPr>
          <p:cNvPr id="22" name="TextBox 21"/>
          <p:cNvSpPr txBox="1"/>
          <p:nvPr/>
        </p:nvSpPr>
        <p:spPr>
          <a:xfrm>
            <a:off x="1465976" y="1437544"/>
            <a:ext cx="6176962" cy="954107"/>
          </a:xfrm>
          <a:prstGeom prst="rect">
            <a:avLst/>
          </a:prstGeom>
          <a:noFill/>
          <a:ln w="22225">
            <a:solidFill>
              <a:srgbClr val="FFFF00"/>
            </a:solidFill>
          </a:ln>
        </p:spPr>
        <p:txBody>
          <a:bodyPr wrap="square" rtlCol="0">
            <a:spAutoFit/>
          </a:bodyPr>
          <a:lstStyle/>
          <a:p>
            <a:pPr algn="ctr"/>
            <a:r>
              <a:rPr lang="en-US" sz="2800" spc="60" dirty="0" smtClean="0">
                <a:solidFill>
                  <a:srgbClr val="FFFF00"/>
                </a:solidFill>
                <a:latin typeface="Times New Roman" charset="0"/>
                <a:ea typeface="Times New Roman" charset="0"/>
                <a:cs typeface="Times New Roman" charset="0"/>
              </a:rPr>
              <a:t>Living with an eternal perspective </a:t>
            </a:r>
            <a:r>
              <a:rPr lang="mr-IN" sz="2800" spc="60" dirty="0" smtClean="0">
                <a:solidFill>
                  <a:srgbClr val="FFFF00"/>
                </a:solidFill>
                <a:latin typeface="Times New Roman" charset="0"/>
                <a:ea typeface="Times New Roman" charset="0"/>
                <a:cs typeface="Times New Roman" charset="0"/>
              </a:rPr>
              <a:t>–</a:t>
            </a:r>
            <a:r>
              <a:rPr lang="en-US" sz="2800" spc="60" dirty="0" smtClean="0">
                <a:solidFill>
                  <a:srgbClr val="FFFF00"/>
                </a:solidFill>
                <a:latin typeface="Times New Roman" charset="0"/>
                <a:ea typeface="Times New Roman" charset="0"/>
                <a:cs typeface="Times New Roman" charset="0"/>
              </a:rPr>
              <a:t> undivided devotion to God</a:t>
            </a:r>
            <a:endParaRPr lang="en-AU" sz="2800" spc="60" dirty="0" smtClean="0">
              <a:solidFill>
                <a:srgbClr val="FFFF00"/>
              </a:solidFill>
              <a:latin typeface="Times New Roman" charset="0"/>
              <a:ea typeface="Times New Roman" charset="0"/>
              <a:cs typeface="Times New Roman" charset="0"/>
            </a:endParaRPr>
          </a:p>
        </p:txBody>
      </p:sp>
      <p:sp>
        <p:nvSpPr>
          <p:cNvPr id="23" name="TextBox 22"/>
          <p:cNvSpPr txBox="1"/>
          <p:nvPr/>
        </p:nvSpPr>
        <p:spPr>
          <a:xfrm>
            <a:off x="22085" y="2780716"/>
            <a:ext cx="2430102" cy="769441"/>
          </a:xfrm>
          <a:prstGeom prst="rect">
            <a:avLst/>
          </a:prstGeom>
          <a:noFill/>
          <a:ln w="15875">
            <a:noFill/>
          </a:ln>
        </p:spPr>
        <p:txBody>
          <a:bodyPr wrap="square" rtlCol="0">
            <a:spAutoFit/>
          </a:bodyPr>
          <a:lstStyle/>
          <a:p>
            <a:r>
              <a:rPr lang="en-US" sz="2200" smtClean="0">
                <a:solidFill>
                  <a:srgbClr val="FFFF00"/>
                </a:solidFill>
                <a:latin typeface="Times New Roman" charset="0"/>
                <a:ea typeface="Times New Roman" charset="0"/>
                <a:cs typeface="Times New Roman" charset="0"/>
              </a:rPr>
              <a:t>Marriage (eternal perspective):</a:t>
            </a:r>
            <a:endParaRPr lang="en-US" sz="2200" dirty="0" smtClean="0">
              <a:solidFill>
                <a:srgbClr val="FFFF00"/>
              </a:solidFill>
              <a:latin typeface="Times New Roman" charset="0"/>
              <a:ea typeface="Times New Roman" charset="0"/>
              <a:cs typeface="Times New Roman" charset="0"/>
            </a:endParaRPr>
          </a:p>
        </p:txBody>
      </p:sp>
      <p:sp>
        <p:nvSpPr>
          <p:cNvPr id="24" name="TextBox 23"/>
          <p:cNvSpPr txBox="1"/>
          <p:nvPr/>
        </p:nvSpPr>
        <p:spPr>
          <a:xfrm>
            <a:off x="-9976" y="3521770"/>
            <a:ext cx="2276974" cy="769441"/>
          </a:xfrm>
          <a:prstGeom prst="rect">
            <a:avLst/>
          </a:prstGeom>
          <a:noFill/>
          <a:ln w="15875">
            <a:noFill/>
          </a:ln>
        </p:spPr>
        <p:txBody>
          <a:bodyPr wrap="square" rtlCol="0">
            <a:spAutoFit/>
          </a:bodyPr>
          <a:lstStyle/>
          <a:p>
            <a:r>
              <a:rPr lang="en-US" sz="2200" smtClean="0">
                <a:solidFill>
                  <a:srgbClr val="FFFF00"/>
                </a:solidFill>
                <a:latin typeface="Times New Roman" charset="0"/>
                <a:ea typeface="Times New Roman" charset="0"/>
                <a:cs typeface="Times New Roman" charset="0"/>
              </a:rPr>
              <a:t>Marriage (worldly </a:t>
            </a:r>
            <a:r>
              <a:rPr lang="en-US" sz="2200" dirty="0" smtClean="0">
                <a:solidFill>
                  <a:srgbClr val="FFFF00"/>
                </a:solidFill>
                <a:latin typeface="Times New Roman" charset="0"/>
                <a:ea typeface="Times New Roman" charset="0"/>
                <a:cs typeface="Times New Roman" charset="0"/>
              </a:rPr>
              <a:t>perspective):</a:t>
            </a:r>
          </a:p>
        </p:txBody>
      </p:sp>
      <p:sp>
        <p:nvSpPr>
          <p:cNvPr id="25" name="TextBox 24"/>
          <p:cNvSpPr txBox="1"/>
          <p:nvPr/>
        </p:nvSpPr>
        <p:spPr>
          <a:xfrm>
            <a:off x="2308171" y="3558302"/>
            <a:ext cx="6586664"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Primary focus is the marriage / family itself</a:t>
            </a:r>
          </a:p>
        </p:txBody>
      </p:sp>
      <p:sp>
        <p:nvSpPr>
          <p:cNvPr id="17" name="TextBox 16"/>
          <p:cNvSpPr txBox="1"/>
          <p:nvPr/>
        </p:nvSpPr>
        <p:spPr>
          <a:xfrm>
            <a:off x="28076" y="4180009"/>
            <a:ext cx="9115924"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Everything in this life is temporary (even emotions and relationships)</a:t>
            </a:r>
            <a:endParaRPr lang="en-US" sz="22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104599" y="4508914"/>
            <a:ext cx="9132187" cy="430887"/>
          </a:xfrm>
          <a:prstGeom prst="rect">
            <a:avLst/>
          </a:prstGeom>
          <a:noFill/>
          <a:ln w="15875">
            <a:noFill/>
          </a:ln>
        </p:spPr>
        <p:txBody>
          <a:bodyPr wrap="square" rtlCol="0">
            <a:spAutoFit/>
          </a:bodyPr>
          <a:lstStyle/>
          <a:p>
            <a:pPr algn="ctr"/>
            <a:r>
              <a:rPr lang="en-US" sz="2200" dirty="0" smtClean="0">
                <a:solidFill>
                  <a:srgbClr val="FFFF00"/>
                </a:solidFill>
                <a:latin typeface="Times New Roman" charset="0"/>
                <a:ea typeface="Times New Roman" charset="0"/>
                <a:cs typeface="Times New Roman" charset="0"/>
              </a:rPr>
              <a:t>If I put my family first, I cannot be </a:t>
            </a:r>
            <a:r>
              <a:rPr lang="en-US" sz="2200" smtClean="0">
                <a:solidFill>
                  <a:srgbClr val="FFFF00"/>
                </a:solidFill>
                <a:latin typeface="Times New Roman" charset="0"/>
                <a:ea typeface="Times New Roman" charset="0"/>
                <a:cs typeface="Times New Roman" charset="0"/>
              </a:rPr>
              <a:t>a disciple of Jesus</a:t>
            </a:r>
            <a:endParaRPr lang="en-US" sz="22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23929" y="4831623"/>
            <a:ext cx="9115924"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Eternity is to be with our Lord, whom we love more than any other</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Put God 1</a:t>
            </a:r>
            <a:r>
              <a:rPr lang="en-US" sz="2200" baseline="30000" dirty="0" smtClean="0">
                <a:solidFill>
                  <a:schemeClr val="bg1"/>
                </a:solidFill>
                <a:latin typeface="Times New Roman" charset="0"/>
                <a:ea typeface="Times New Roman" charset="0"/>
                <a:cs typeface="Times New Roman" charset="0"/>
              </a:rPr>
              <a:t>st</a:t>
            </a:r>
            <a:r>
              <a:rPr lang="en-US" sz="2200" dirty="0" smtClean="0">
                <a:solidFill>
                  <a:schemeClr val="bg1"/>
                </a:solidFill>
                <a:latin typeface="Times New Roman" charset="0"/>
                <a:ea typeface="Times New Roman" charset="0"/>
                <a:cs typeface="Times New Roman" charset="0"/>
              </a:rPr>
              <a:t>, and then we bring our family life into this eternal perspective</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612814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Times New Roman" charset="0"/>
                <a:cs typeface="Times New Roman" charset="0"/>
              </a:rPr>
              <a:t>25 </a:t>
            </a:r>
            <a:r>
              <a:rPr lang="en-AU" sz="3200" dirty="0">
                <a:solidFill>
                  <a:schemeClr val="bg1"/>
                </a:solidFill>
                <a:latin typeface="Times New Roman" charset="0"/>
                <a:ea typeface="Times New Roman" charset="0"/>
                <a:cs typeface="Times New Roman" charset="0"/>
              </a:rPr>
              <a:t>Now concerning the betrothed, I have no command from the Lord, but I give my judgment as one who by the Lord’s mercy is trustworthy.  </a:t>
            </a:r>
            <a:r>
              <a:rPr lang="en-AU" sz="3200" b="1" baseline="30000" dirty="0">
                <a:solidFill>
                  <a:schemeClr val="bg1"/>
                </a:solidFill>
                <a:latin typeface="Times New Roman" charset="0"/>
                <a:ea typeface="Times New Roman" charset="0"/>
                <a:cs typeface="Times New Roman" charset="0"/>
              </a:rPr>
              <a:t>26 </a:t>
            </a:r>
            <a:r>
              <a:rPr lang="en-AU" sz="3200" dirty="0">
                <a:solidFill>
                  <a:schemeClr val="bg1"/>
                </a:solidFill>
                <a:latin typeface="Times New Roman" charset="0"/>
                <a:ea typeface="Times New Roman" charset="0"/>
                <a:cs typeface="Times New Roman" charset="0"/>
              </a:rPr>
              <a:t>I think that in view of the present distress it is good for a person to remain as he is.  </a:t>
            </a:r>
            <a:r>
              <a:rPr lang="en-AU" sz="3200" b="1" baseline="30000" dirty="0">
                <a:solidFill>
                  <a:schemeClr val="bg1"/>
                </a:solidFill>
                <a:latin typeface="Times New Roman" charset="0"/>
                <a:ea typeface="Times New Roman" charset="0"/>
                <a:cs typeface="Times New Roman" charset="0"/>
              </a:rPr>
              <a:t>27 </a:t>
            </a:r>
            <a:r>
              <a:rPr lang="en-AU" sz="3200" dirty="0">
                <a:solidFill>
                  <a:schemeClr val="bg1"/>
                </a:solidFill>
                <a:latin typeface="Times New Roman" charset="0"/>
                <a:ea typeface="Times New Roman" charset="0"/>
                <a:cs typeface="Times New Roman" charset="0"/>
              </a:rPr>
              <a:t>Are you bound to a wife?  Do not seek to be free.  Are you free from a wife?  Do not seek a wife.  </a:t>
            </a:r>
            <a:r>
              <a:rPr lang="en-AU" sz="3200" b="1" baseline="30000" dirty="0">
                <a:solidFill>
                  <a:schemeClr val="bg1"/>
                </a:solidFill>
                <a:latin typeface="Times New Roman" charset="0"/>
                <a:ea typeface="Times New Roman" charset="0"/>
                <a:cs typeface="Times New Roman" charset="0"/>
              </a:rPr>
              <a:t>28 </a:t>
            </a:r>
            <a:r>
              <a:rPr lang="en-AU" sz="3200" dirty="0">
                <a:solidFill>
                  <a:schemeClr val="bg1"/>
                </a:solidFill>
                <a:latin typeface="Times New Roman" charset="0"/>
                <a:ea typeface="Times New Roman" charset="0"/>
                <a:cs typeface="Times New Roman" charset="0"/>
              </a:rPr>
              <a:t>But if you do marry, you have not sinned, and if a betrothed woman marries, she has not sinned.  Yet those who marry will have worldly troubles, and I would spare you that.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a:solidFill>
                  <a:schemeClr val="bg1"/>
                </a:solidFill>
                <a:latin typeface="Times New Roman" charset="0"/>
                <a:ea typeface="Times New Roman" charset="0"/>
                <a:cs typeface="Times New Roman" charset="0"/>
              </a:rPr>
              <a:t>29 </a:t>
            </a:r>
            <a:r>
              <a:rPr lang="en-AU" sz="3200">
                <a:solidFill>
                  <a:schemeClr val="bg1"/>
                </a:solidFill>
                <a:latin typeface="Times New Roman" charset="0"/>
                <a:ea typeface="Times New Roman" charset="0"/>
                <a:cs typeface="Times New Roman" charset="0"/>
              </a:rPr>
              <a:t>This is what I mean, brothers:  the appointed time has grown very short.  </a:t>
            </a:r>
            <a:r>
              <a:rPr lang="en-AU" sz="3200" dirty="0">
                <a:solidFill>
                  <a:schemeClr val="bg1"/>
                </a:solidFill>
                <a:latin typeface="Times New Roman" charset="0"/>
                <a:ea typeface="Times New Roman" charset="0"/>
                <a:cs typeface="Times New Roman" charset="0"/>
              </a:rPr>
              <a:t>From now on, let those who have wives live as though they had none, </a:t>
            </a:r>
            <a:r>
              <a:rPr lang="en-AU" sz="3200" b="1" baseline="30000" dirty="0">
                <a:solidFill>
                  <a:schemeClr val="bg1"/>
                </a:solidFill>
                <a:latin typeface="Times New Roman" charset="0"/>
                <a:ea typeface="Times New Roman" charset="0"/>
                <a:cs typeface="Times New Roman" charset="0"/>
              </a:rPr>
              <a:t>30 </a:t>
            </a:r>
            <a:r>
              <a:rPr lang="en-AU" sz="3200" dirty="0">
                <a:solidFill>
                  <a:schemeClr val="bg1"/>
                </a:solidFill>
                <a:latin typeface="Times New Roman" charset="0"/>
                <a:ea typeface="Times New Roman" charset="0"/>
                <a:cs typeface="Times New Roman" charset="0"/>
              </a:rPr>
              <a:t>and those who mourn as though they were not mourning, and those who rejoice as though they were not rejoicing, and those who buy as though they had no goods, </a:t>
            </a:r>
            <a:r>
              <a:rPr lang="en-AU" sz="3200" b="1" baseline="30000" dirty="0">
                <a:solidFill>
                  <a:schemeClr val="bg1"/>
                </a:solidFill>
                <a:latin typeface="Times New Roman" charset="0"/>
                <a:ea typeface="Times New Roman" charset="0"/>
                <a:cs typeface="Times New Roman" charset="0"/>
              </a:rPr>
              <a:t>31 </a:t>
            </a:r>
            <a:r>
              <a:rPr lang="en-AU" sz="3200" dirty="0">
                <a:solidFill>
                  <a:schemeClr val="bg1"/>
                </a:solidFill>
                <a:latin typeface="Times New Roman" charset="0"/>
                <a:ea typeface="Times New Roman" charset="0"/>
                <a:cs typeface="Times New Roman" charset="0"/>
              </a:rPr>
              <a:t>and those who deal with the world as though they had no dealings with it.  For the present form of this world is passing away.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91945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Times New Roman" charset="0"/>
                <a:cs typeface="Times New Roman" charset="0"/>
              </a:rPr>
              <a:t>32 </a:t>
            </a:r>
            <a:r>
              <a:rPr lang="en-AU" sz="3200" dirty="0">
                <a:solidFill>
                  <a:schemeClr val="bg1"/>
                </a:solidFill>
                <a:latin typeface="Times New Roman" charset="0"/>
                <a:ea typeface="Times New Roman" charset="0"/>
                <a:cs typeface="Times New Roman" charset="0"/>
              </a:rPr>
              <a:t>I want you to be free from anxieties.  The unmarried man is anxious about the things of the Lord, how to please the Lord.  </a:t>
            </a:r>
            <a:r>
              <a:rPr lang="en-AU" sz="3200" b="1" baseline="30000" dirty="0">
                <a:solidFill>
                  <a:schemeClr val="bg1"/>
                </a:solidFill>
                <a:latin typeface="Times New Roman" charset="0"/>
                <a:ea typeface="Times New Roman" charset="0"/>
                <a:cs typeface="Times New Roman" charset="0"/>
              </a:rPr>
              <a:t>33 </a:t>
            </a:r>
            <a:r>
              <a:rPr lang="en-AU" sz="3200" dirty="0">
                <a:solidFill>
                  <a:schemeClr val="bg1"/>
                </a:solidFill>
                <a:latin typeface="Times New Roman" charset="0"/>
                <a:ea typeface="Times New Roman" charset="0"/>
                <a:cs typeface="Times New Roman" charset="0"/>
              </a:rPr>
              <a:t>But the married man is anxious about worldly things, how to please his wife, </a:t>
            </a:r>
            <a:r>
              <a:rPr lang="en-AU" sz="3200" b="1" baseline="30000" dirty="0">
                <a:solidFill>
                  <a:schemeClr val="bg1"/>
                </a:solidFill>
                <a:latin typeface="Times New Roman" charset="0"/>
                <a:ea typeface="Times New Roman" charset="0"/>
                <a:cs typeface="Times New Roman" charset="0"/>
              </a:rPr>
              <a:t>34 </a:t>
            </a:r>
            <a:r>
              <a:rPr lang="en-AU" sz="3200" dirty="0">
                <a:solidFill>
                  <a:schemeClr val="bg1"/>
                </a:solidFill>
                <a:latin typeface="Times New Roman" charset="0"/>
                <a:ea typeface="Times New Roman" charset="0"/>
                <a:cs typeface="Times New Roman" charset="0"/>
              </a:rPr>
              <a:t>and his interests are divided.  And the unmarried or betrothed woman is anxious about the things of the Lord, how to be holy in body and spirit.  But the married woman is anxious about worldly things, how to please her husband.  </a:t>
            </a:r>
            <a:r>
              <a:rPr lang="en-AU" sz="3200" b="1" baseline="30000" dirty="0">
                <a:solidFill>
                  <a:schemeClr val="bg1"/>
                </a:solidFill>
                <a:latin typeface="Times New Roman" charset="0"/>
                <a:ea typeface="Times New Roman" charset="0"/>
                <a:cs typeface="Times New Roman" charset="0"/>
              </a:rPr>
              <a:t>35 </a:t>
            </a:r>
            <a:r>
              <a:rPr lang="en-AU" sz="3200" dirty="0">
                <a:solidFill>
                  <a:schemeClr val="bg1"/>
                </a:solidFill>
                <a:latin typeface="Times New Roman" charset="0"/>
                <a:ea typeface="Times New Roman" charset="0"/>
                <a:cs typeface="Times New Roman" charset="0"/>
              </a:rPr>
              <a:t>I say this for your own benefit, not to lay any restraint upon you, but to promote good order and to secure your undivided devotion to the Lord.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9390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Times New Roman" charset="0"/>
                <a:cs typeface="Times New Roman" charset="0"/>
              </a:rPr>
              <a:t>36 </a:t>
            </a:r>
            <a:r>
              <a:rPr lang="en-AU" sz="3200" dirty="0">
                <a:solidFill>
                  <a:schemeClr val="bg1"/>
                </a:solidFill>
                <a:latin typeface="Times New Roman" charset="0"/>
                <a:ea typeface="Times New Roman" charset="0"/>
                <a:cs typeface="Times New Roman" charset="0"/>
              </a:rPr>
              <a:t>If anyone thinks that he is not behaving properly toward his betrothed, if his passions are strong, and it has to be, let him do as he wishes:  let them marry — it is no sin.  </a:t>
            </a:r>
            <a:r>
              <a:rPr lang="en-AU" sz="3200" b="1" baseline="30000" dirty="0">
                <a:solidFill>
                  <a:schemeClr val="bg1"/>
                </a:solidFill>
                <a:latin typeface="Times New Roman" charset="0"/>
                <a:ea typeface="Times New Roman" charset="0"/>
                <a:cs typeface="Times New Roman" charset="0"/>
              </a:rPr>
              <a:t>37 </a:t>
            </a:r>
            <a:r>
              <a:rPr lang="en-AU" sz="3200" dirty="0">
                <a:solidFill>
                  <a:schemeClr val="bg1"/>
                </a:solidFill>
                <a:latin typeface="Times New Roman" charset="0"/>
                <a:ea typeface="Times New Roman" charset="0"/>
                <a:cs typeface="Times New Roman" charset="0"/>
              </a:rPr>
              <a:t>But whoever is firmly established in his heart, being under no necessity but having his desire under control, and has determined this in his heart, to keep her as his betrothed, he will do well.  </a:t>
            </a:r>
            <a:r>
              <a:rPr lang="en-AU" sz="3200" b="1" baseline="30000" dirty="0">
                <a:solidFill>
                  <a:schemeClr val="bg1"/>
                </a:solidFill>
                <a:latin typeface="Times New Roman" charset="0"/>
                <a:ea typeface="Times New Roman" charset="0"/>
                <a:cs typeface="Times New Roman" charset="0"/>
              </a:rPr>
              <a:t>38 </a:t>
            </a:r>
            <a:r>
              <a:rPr lang="en-AU" sz="3200" dirty="0">
                <a:solidFill>
                  <a:schemeClr val="bg1"/>
                </a:solidFill>
                <a:latin typeface="Times New Roman" charset="0"/>
                <a:ea typeface="Times New Roman" charset="0"/>
                <a:cs typeface="Times New Roman" charset="0"/>
              </a:rPr>
              <a:t>So then he who marries his betrothed does well, and he who refrains from marriage will do even better.</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53404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92387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charset="0"/>
                <a:ea typeface="Times New Roman" charset="0"/>
                <a:cs typeface="Times New Roman" charset="0"/>
              </a:rPr>
              <a:t>39 </a:t>
            </a:r>
            <a:r>
              <a:rPr lang="en-AU" sz="3200" dirty="0">
                <a:solidFill>
                  <a:schemeClr val="bg1"/>
                </a:solidFill>
                <a:latin typeface="Times New Roman" charset="0"/>
                <a:ea typeface="Times New Roman" charset="0"/>
                <a:cs typeface="Times New Roman" charset="0"/>
              </a:rPr>
              <a:t>A wife is bound to her husband as long as he lives.  But if her husband dies, she is free to be married to whom she wishes, only in the Lord.  </a:t>
            </a:r>
            <a:r>
              <a:rPr lang="en-AU" sz="3200" b="1" baseline="30000" dirty="0">
                <a:solidFill>
                  <a:schemeClr val="bg1"/>
                </a:solidFill>
                <a:latin typeface="Times New Roman" charset="0"/>
                <a:ea typeface="Times New Roman" charset="0"/>
                <a:cs typeface="Times New Roman" charset="0"/>
              </a:rPr>
              <a:t>40 </a:t>
            </a:r>
            <a:r>
              <a:rPr lang="en-AU" sz="3200" dirty="0">
                <a:solidFill>
                  <a:schemeClr val="bg1"/>
                </a:solidFill>
                <a:latin typeface="Times New Roman" charset="0"/>
                <a:ea typeface="Times New Roman" charset="0"/>
                <a:cs typeface="Times New Roman" charset="0"/>
              </a:rPr>
              <a:t>Yet in my judgment she is happier if she remains as she is. And I think that I too have the Spirit of God.</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02926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pPr algn="ctr"/>
            <a:r>
              <a:rPr lang="en-US" sz="2800" b="1" spc="60" dirty="0" smtClean="0">
                <a:solidFill>
                  <a:srgbClr val="FFFF00"/>
                </a:solidFill>
                <a:latin typeface="Times New Roman" charset="0"/>
                <a:ea typeface="Times New Roman" charset="0"/>
                <a:cs typeface="Times New Roman" charset="0"/>
              </a:rPr>
              <a:t>Having a divided interest...</a:t>
            </a:r>
            <a:endParaRPr lang="en-AU" sz="2800" b="1"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51947" y="465103"/>
            <a:ext cx="8274274"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those who are not married, </a:t>
            </a:r>
            <a:r>
              <a:rPr lang="en-US" sz="2500" smtClean="0">
                <a:solidFill>
                  <a:srgbClr val="FFFF00"/>
                </a:solidFill>
                <a:latin typeface="Times New Roman" charset="0"/>
                <a:ea typeface="Times New Roman" charset="0"/>
                <a:cs typeface="Times New Roman" charset="0"/>
              </a:rPr>
              <a:t>but considering marriage:</a:t>
            </a:r>
            <a:endParaRPr lang="en-US" sz="2500" dirty="0" smtClean="0">
              <a:solidFill>
                <a:srgbClr val="FFFF00"/>
              </a:solidFill>
              <a:latin typeface="Times New Roman" charset="0"/>
              <a:ea typeface="Times New Roman" charset="0"/>
              <a:cs typeface="Times New Roman" charset="0"/>
            </a:endParaRPr>
          </a:p>
        </p:txBody>
      </p:sp>
      <p:sp>
        <p:nvSpPr>
          <p:cNvPr id="11" name="Text Box 4"/>
          <p:cNvSpPr txBox="1">
            <a:spLocks noChangeArrowheads="1"/>
          </p:cNvSpPr>
          <p:nvPr/>
        </p:nvSpPr>
        <p:spPr bwMode="auto">
          <a:xfrm>
            <a:off x="1669447" y="1209552"/>
            <a:ext cx="7387595" cy="1015663"/>
          </a:xfrm>
          <a:prstGeom prst="rect">
            <a:avLst/>
          </a:prstGeom>
          <a:noFill/>
          <a:ln w="9525">
            <a:solidFill>
              <a:schemeClr val="bg1"/>
            </a:solidFill>
            <a:miter lim="800000"/>
            <a:headEnd/>
            <a:tailEnd/>
          </a:ln>
        </p:spPr>
        <p:txBody>
          <a:bodyPr wrap="square">
            <a:prstTxWarp prst="textNoShape">
              <a:avLst/>
            </a:prstTxWarp>
            <a:spAutoFit/>
          </a:bodyPr>
          <a:lstStyle/>
          <a:p>
            <a:pPr indent="152400" algn="ctr">
              <a:spcAft>
                <a:spcPts val="0"/>
              </a:spcAft>
            </a:pPr>
            <a:r>
              <a:rPr lang="en-AU" sz="2000" b="1" baseline="30000" dirty="0">
                <a:solidFill>
                  <a:srgbClr val="FFFFFF"/>
                </a:solidFill>
                <a:latin typeface="Comic Sans MS" charset="0"/>
                <a:ea typeface="Comic Sans MS" charset="0"/>
                <a:cs typeface="Comic Sans MS" charset="0"/>
              </a:rPr>
              <a:t>27 </a:t>
            </a:r>
            <a:r>
              <a:rPr lang="en-AU" sz="2000" dirty="0">
                <a:solidFill>
                  <a:srgbClr val="FFFFFF"/>
                </a:solidFill>
                <a:latin typeface="Comic Sans MS" charset="0"/>
                <a:ea typeface="Comic Sans MS" charset="0"/>
                <a:cs typeface="Comic Sans MS" charset="0"/>
              </a:rPr>
              <a:t>Are you bound to a wife?  Do not seek to be </a:t>
            </a:r>
            <a:r>
              <a:rPr lang="en-AU" sz="2000" dirty="0" smtClean="0">
                <a:solidFill>
                  <a:srgbClr val="FFFF00"/>
                </a:solidFill>
                <a:latin typeface="Times New Roman" charset="0"/>
                <a:ea typeface="Times New Roman" charset="0"/>
                <a:cs typeface="Times New Roman" charset="0"/>
              </a:rPr>
              <a:t>[loosed]</a:t>
            </a:r>
            <a:r>
              <a:rPr lang="en-AU" sz="2000" dirty="0" smtClean="0">
                <a:solidFill>
                  <a:srgbClr val="FFFFFF"/>
                </a:solidFill>
                <a:latin typeface="Comic Sans MS" charset="0"/>
                <a:ea typeface="Comic Sans MS" charset="0"/>
                <a:cs typeface="Comic Sans MS" charset="0"/>
              </a:rPr>
              <a:t>. </a:t>
            </a:r>
            <a:r>
              <a:rPr lang="en-AU" sz="2000" dirty="0" smtClean="0">
                <a:solidFill>
                  <a:srgbClr val="FFFF00"/>
                </a:solidFill>
                <a:latin typeface="Times New Roman" charset="0"/>
                <a:ea typeface="Times New Roman" charset="0"/>
                <a:cs typeface="Times New Roman" charset="0"/>
              </a:rPr>
              <a:t>[Have you been loosed]</a:t>
            </a:r>
            <a:r>
              <a:rPr lang="en-AU" sz="2000" dirty="0" smtClean="0">
                <a:solidFill>
                  <a:srgbClr val="FFFFFF"/>
                </a:solidFill>
                <a:latin typeface="Comic Sans MS" charset="0"/>
                <a:ea typeface="Comic Sans MS" charset="0"/>
                <a:cs typeface="Comic Sans MS" charset="0"/>
              </a:rPr>
              <a:t> </a:t>
            </a:r>
            <a:r>
              <a:rPr lang="en-AU" sz="2000" dirty="0">
                <a:solidFill>
                  <a:srgbClr val="FFFFFF"/>
                </a:solidFill>
                <a:latin typeface="Comic Sans MS" charset="0"/>
                <a:ea typeface="Comic Sans MS" charset="0"/>
                <a:cs typeface="Comic Sans MS" charset="0"/>
              </a:rPr>
              <a:t>from a wife?  Do not seek a wife.  </a:t>
            </a:r>
            <a:r>
              <a:rPr lang="en-AU" sz="2000" b="1" baseline="30000" dirty="0">
                <a:solidFill>
                  <a:srgbClr val="FFFFFF"/>
                </a:solidFill>
                <a:latin typeface="Comic Sans MS" charset="0"/>
                <a:ea typeface="Comic Sans MS" charset="0"/>
                <a:cs typeface="Comic Sans MS" charset="0"/>
              </a:rPr>
              <a:t>28 </a:t>
            </a:r>
            <a:r>
              <a:rPr lang="en-AU" sz="2000" dirty="0">
                <a:solidFill>
                  <a:srgbClr val="FFFFFF"/>
                </a:solidFill>
                <a:latin typeface="Comic Sans MS" charset="0"/>
                <a:ea typeface="Comic Sans MS" charset="0"/>
                <a:cs typeface="Comic Sans MS" charset="0"/>
              </a:rPr>
              <a:t>But if you do marry, you have not </a:t>
            </a:r>
            <a:r>
              <a:rPr lang="en-AU" sz="2000" dirty="0" smtClean="0">
                <a:solidFill>
                  <a:srgbClr val="FFFFFF"/>
                </a:solidFill>
                <a:latin typeface="Comic Sans MS" charset="0"/>
                <a:ea typeface="Comic Sans MS" charset="0"/>
                <a:cs typeface="Comic Sans MS" charset="0"/>
              </a:rPr>
              <a:t>sinned....</a:t>
            </a:r>
            <a:endParaRPr lang="en-GB" sz="2000" dirty="0">
              <a:solidFill>
                <a:schemeClr val="bg1"/>
              </a:solidFill>
              <a:effectLst/>
              <a:latin typeface="Comic Sans MS" charset="0"/>
              <a:ea typeface="Comic Sans MS" charset="0"/>
              <a:cs typeface="Comic Sans MS" charset="0"/>
            </a:endParaRPr>
          </a:p>
        </p:txBody>
      </p:sp>
      <p:sp>
        <p:nvSpPr>
          <p:cNvPr id="14" name="TextBox 13"/>
          <p:cNvSpPr txBox="1"/>
          <p:nvPr/>
        </p:nvSpPr>
        <p:spPr>
          <a:xfrm>
            <a:off x="33384" y="816823"/>
            <a:ext cx="84990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1" grpId="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pPr algn="ctr"/>
            <a:r>
              <a:rPr lang="en-US" sz="2800" b="1" spc="60" dirty="0" smtClean="0">
                <a:solidFill>
                  <a:srgbClr val="FFFF00"/>
                </a:solidFill>
                <a:latin typeface="Times New Roman" charset="0"/>
                <a:ea typeface="Times New Roman" charset="0"/>
                <a:cs typeface="Times New Roman" charset="0"/>
              </a:rPr>
              <a:t>Having a divided interest...</a:t>
            </a:r>
            <a:endParaRPr lang="en-AU" sz="2800" b="1"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51947" y="465103"/>
            <a:ext cx="8274274"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those who are not married, </a:t>
            </a:r>
            <a:r>
              <a:rPr lang="en-US" sz="2500" smtClean="0">
                <a:solidFill>
                  <a:srgbClr val="FFFF00"/>
                </a:solidFill>
                <a:latin typeface="Times New Roman" charset="0"/>
                <a:ea typeface="Times New Roman" charset="0"/>
                <a:cs typeface="Times New Roman" charset="0"/>
              </a:rPr>
              <a:t>but considering marriage:</a:t>
            </a:r>
            <a:endParaRPr lang="en-US"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33384" y="816823"/>
            <a:ext cx="84990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p:txBody>
      </p:sp>
      <p:sp>
        <p:nvSpPr>
          <p:cNvPr id="13" name="TextBox 12"/>
          <p:cNvSpPr txBox="1"/>
          <p:nvPr/>
        </p:nvSpPr>
        <p:spPr>
          <a:xfrm>
            <a:off x="36764" y="1139107"/>
            <a:ext cx="1833938" cy="86177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To the widows:</a:t>
            </a:r>
          </a:p>
        </p:txBody>
      </p:sp>
      <p:sp>
        <p:nvSpPr>
          <p:cNvPr id="15" name="TextBox 14"/>
          <p:cNvSpPr txBox="1"/>
          <p:nvPr/>
        </p:nvSpPr>
        <p:spPr>
          <a:xfrm>
            <a:off x="1259632" y="1228032"/>
            <a:ext cx="769633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Remain as you are.  But if you do marry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that’s OK too...</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marriage relationship does not continue beyond the grave</a:t>
            </a:r>
          </a:p>
        </p:txBody>
      </p:sp>
      <p:sp>
        <p:nvSpPr>
          <p:cNvPr id="22" name="TextBox 21"/>
          <p:cNvSpPr txBox="1"/>
          <p:nvPr/>
        </p:nvSpPr>
        <p:spPr>
          <a:xfrm>
            <a:off x="1215162" y="1998968"/>
            <a:ext cx="6874237" cy="954107"/>
          </a:xfrm>
          <a:prstGeom prst="rect">
            <a:avLst/>
          </a:prstGeom>
          <a:noFill/>
          <a:ln w="22225">
            <a:solidFill>
              <a:srgbClr val="FFFF00"/>
            </a:solidFill>
          </a:ln>
        </p:spPr>
        <p:txBody>
          <a:bodyPr wrap="square" rtlCol="0">
            <a:spAutoFit/>
          </a:bodyPr>
          <a:lstStyle/>
          <a:p>
            <a:pPr algn="ctr"/>
            <a:r>
              <a:rPr lang="en-US" sz="2800" b="1" spc="60" dirty="0" smtClean="0">
                <a:solidFill>
                  <a:srgbClr val="FFFF00"/>
                </a:solidFill>
                <a:latin typeface="Times New Roman" charset="0"/>
                <a:ea typeface="Times New Roman" charset="0"/>
                <a:cs typeface="Times New Roman" charset="0"/>
              </a:rPr>
              <a:t>Living with an eternal perspective </a:t>
            </a:r>
            <a:r>
              <a:rPr lang="mr-IN" sz="2800" b="1" spc="60" dirty="0" smtClean="0">
                <a:solidFill>
                  <a:srgbClr val="FFFF00"/>
                </a:solidFill>
                <a:latin typeface="Times New Roman" charset="0"/>
                <a:ea typeface="Times New Roman" charset="0"/>
                <a:cs typeface="Times New Roman" charset="0"/>
              </a:rPr>
              <a:t>–</a:t>
            </a:r>
            <a:r>
              <a:rPr lang="en-US" sz="2800" b="1" spc="60" dirty="0" smtClean="0">
                <a:solidFill>
                  <a:srgbClr val="FFFF00"/>
                </a:solidFill>
                <a:latin typeface="Times New Roman" charset="0"/>
                <a:ea typeface="Times New Roman" charset="0"/>
                <a:cs typeface="Times New Roman" charset="0"/>
              </a:rPr>
              <a:t> undivided devotion to God</a:t>
            </a:r>
            <a:endParaRPr lang="en-AU" sz="2800" b="1" spc="6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72389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dirty="0">
                <a:solidFill>
                  <a:schemeClr val="bg1"/>
                </a:solidFill>
                <a:latin typeface="Comic Sans MS" charset="0"/>
                <a:ea typeface="Comic Sans MS" charset="0"/>
                <a:cs typeface="Comic Sans MS" charset="0"/>
              </a:rPr>
              <a:t>32 </a:t>
            </a:r>
            <a:r>
              <a:rPr lang="en-AU" sz="2800" dirty="0">
                <a:solidFill>
                  <a:schemeClr val="bg1"/>
                </a:solidFill>
                <a:latin typeface="Comic Sans MS" charset="0"/>
                <a:ea typeface="Comic Sans MS" charset="0"/>
                <a:cs typeface="Comic Sans MS" charset="0"/>
              </a:rPr>
              <a:t>I want you to be free from anxieties.  The unmarried man is anxious about the things of the Lord, how to please the Lord.  </a:t>
            </a:r>
            <a:r>
              <a:rPr lang="en-AU" sz="2800" b="1" baseline="30000" dirty="0">
                <a:solidFill>
                  <a:schemeClr val="bg1"/>
                </a:solidFill>
                <a:latin typeface="Comic Sans MS" charset="0"/>
                <a:ea typeface="Comic Sans MS" charset="0"/>
                <a:cs typeface="Comic Sans MS" charset="0"/>
              </a:rPr>
              <a:t>33 </a:t>
            </a:r>
            <a:r>
              <a:rPr lang="en-AU" sz="2800" dirty="0">
                <a:solidFill>
                  <a:schemeClr val="bg1"/>
                </a:solidFill>
                <a:latin typeface="Comic Sans MS" charset="0"/>
                <a:ea typeface="Comic Sans MS" charset="0"/>
                <a:cs typeface="Comic Sans MS" charset="0"/>
              </a:rPr>
              <a:t>But the married man is anxious about worldly things, how to please his wife, </a:t>
            </a:r>
            <a:r>
              <a:rPr lang="en-AU" sz="2800" b="1" baseline="30000" dirty="0">
                <a:solidFill>
                  <a:schemeClr val="bg1"/>
                </a:solidFill>
                <a:latin typeface="Comic Sans MS" charset="0"/>
                <a:ea typeface="Comic Sans MS" charset="0"/>
                <a:cs typeface="Comic Sans MS" charset="0"/>
              </a:rPr>
              <a:t>34 </a:t>
            </a:r>
            <a:r>
              <a:rPr lang="en-AU" sz="2800" dirty="0">
                <a:solidFill>
                  <a:schemeClr val="bg1"/>
                </a:solidFill>
                <a:latin typeface="Comic Sans MS" charset="0"/>
                <a:ea typeface="Comic Sans MS" charset="0"/>
                <a:cs typeface="Comic Sans MS" charset="0"/>
              </a:rPr>
              <a:t>and his interests are divided.  And the unmarried or betrothed woman is anxious about the things of the Lord, how to be holy in body and spirit.  But the married woman is anxious about worldly things, how to please her husband.  </a:t>
            </a:r>
            <a:r>
              <a:rPr lang="en-AU" sz="2800" b="1" baseline="30000" dirty="0">
                <a:solidFill>
                  <a:schemeClr val="bg1"/>
                </a:solidFill>
                <a:latin typeface="Comic Sans MS" charset="0"/>
                <a:ea typeface="Comic Sans MS" charset="0"/>
                <a:cs typeface="Comic Sans MS" charset="0"/>
              </a:rPr>
              <a:t>35 </a:t>
            </a:r>
            <a:r>
              <a:rPr lang="en-AU" sz="2800" dirty="0">
                <a:solidFill>
                  <a:schemeClr val="bg1"/>
                </a:solidFill>
                <a:latin typeface="Comic Sans MS" charset="0"/>
                <a:ea typeface="Comic Sans MS" charset="0"/>
                <a:cs typeface="Comic Sans MS" charset="0"/>
              </a:rPr>
              <a:t>I say this for your own benefit, not to lay any restraint upon you, but to promote good order and to secure your undivided devotion to the Lord. </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934010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58746</TotalTime>
  <Words>587</Words>
  <Application>Microsoft Macintosh PowerPoint</Application>
  <PresentationFormat>On-screen Show (16:10)</PresentationFormat>
  <Paragraphs>62</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827</cp:revision>
  <cp:lastPrinted>2018-02-08T07:22:00Z</cp:lastPrinted>
  <dcterms:created xsi:type="dcterms:W3CDTF">2016-11-04T06:28:01Z</dcterms:created>
  <dcterms:modified xsi:type="dcterms:W3CDTF">2018-02-08T07:26:22Z</dcterms:modified>
</cp:coreProperties>
</file>